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71" r:id="rId6"/>
    <p:sldId id="272" r:id="rId7"/>
    <p:sldId id="260" r:id="rId8"/>
    <p:sldId id="273" r:id="rId9"/>
    <p:sldId id="261" r:id="rId10"/>
    <p:sldId id="262" r:id="rId11"/>
    <p:sldId id="278" r:id="rId12"/>
    <p:sldId id="263" r:id="rId13"/>
    <p:sldId id="264" r:id="rId14"/>
    <p:sldId id="265" r:id="rId15"/>
    <p:sldId id="266" r:id="rId16"/>
    <p:sldId id="275" r:id="rId17"/>
    <p:sldId id="276" r:id="rId18"/>
    <p:sldId id="274" r:id="rId19"/>
    <p:sldId id="270" r:id="rId20"/>
    <p:sldId id="267" r:id="rId21"/>
    <p:sldId id="277" r:id="rId22"/>
    <p:sldId id="268" r:id="rId23"/>
    <p:sldId id="26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E1270C0-CC4F-4F46-AE3B-BE65BACC3241}" type="datetimeFigureOut">
              <a:rPr lang="en-US" smtClean="0"/>
              <a:t>3/15/2016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7E2C4073-6301-4C7D-AE38-0EDCE64844A9}"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2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1270C0-CC4F-4F46-AE3B-BE65BACC3241}" type="datetimeFigureOut">
              <a:rPr lang="en-US" smtClean="0"/>
              <a:t>3/15/2016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2C4073-6301-4C7D-AE38-0EDCE64844A9}" type="slidenum">
              <a:rPr lang="en-US" smtClean="0"/>
              <a:t>‹#›</a:t>
            </a:fld>
            <a:endParaRPr lang="en-US" dirty="0"/>
          </a:p>
        </p:txBody>
      </p:sp>
    </p:spTree>
    <p:extLst>
      <p:ext uri="{BB962C8B-B14F-4D97-AF65-F5344CB8AC3E}">
        <p14:creationId xmlns:p14="http://schemas.microsoft.com/office/powerpoint/2010/main" val="1065808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1270C0-CC4F-4F46-AE3B-BE65BACC3241}" type="datetimeFigureOut">
              <a:rPr lang="en-US" smtClean="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2C4073-6301-4C7D-AE38-0EDCE64844A9}"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3356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1270C0-CC4F-4F46-AE3B-BE65BACC3241}" type="datetimeFigureOut">
              <a:rPr lang="en-US" smtClean="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2C4073-6301-4C7D-AE38-0EDCE64844A9}"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66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1270C0-CC4F-4F46-AE3B-BE65BACC3241}" type="datetimeFigureOut">
              <a:rPr lang="en-US" smtClean="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2C4073-6301-4C7D-AE38-0EDCE64844A9}" type="slidenum">
              <a:rPr lang="en-US" smtClean="0"/>
              <a:t>‹#›</a:t>
            </a:fld>
            <a:endParaRPr lang="en-US" dirty="0"/>
          </a:p>
        </p:txBody>
      </p:sp>
    </p:spTree>
    <p:extLst>
      <p:ext uri="{BB962C8B-B14F-4D97-AF65-F5344CB8AC3E}">
        <p14:creationId xmlns:p14="http://schemas.microsoft.com/office/powerpoint/2010/main" val="205180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1270C0-CC4F-4F46-AE3B-BE65BACC3241}" type="datetimeFigureOut">
              <a:rPr lang="en-US" smtClean="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2C4073-6301-4C7D-AE38-0EDCE64844A9}"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5605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1270C0-CC4F-4F46-AE3B-BE65BACC3241}" type="datetimeFigureOut">
              <a:rPr lang="en-US" smtClean="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2C4073-6301-4C7D-AE38-0EDCE64844A9}"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0227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1270C0-CC4F-4F46-AE3B-BE65BACC3241}" type="datetimeFigureOut">
              <a:rPr lang="en-US" smtClean="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2C4073-6301-4C7D-AE38-0EDCE64844A9}"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0263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1270C0-CC4F-4F46-AE3B-BE65BACC3241}" type="datetimeFigureOut">
              <a:rPr lang="en-US" smtClean="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2C4073-6301-4C7D-AE38-0EDCE64844A9}"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73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1270C0-CC4F-4F46-AE3B-BE65BACC3241}" type="datetimeFigureOut">
              <a:rPr lang="en-US" smtClean="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2C4073-6301-4C7D-AE38-0EDCE64844A9}" type="slidenum">
              <a:rPr lang="en-US" smtClean="0"/>
              <a:t>‹#›</a:t>
            </a:fld>
            <a:endParaRPr lang="en-US" dirty="0"/>
          </a:p>
        </p:txBody>
      </p:sp>
    </p:spTree>
    <p:extLst>
      <p:ext uri="{BB962C8B-B14F-4D97-AF65-F5344CB8AC3E}">
        <p14:creationId xmlns:p14="http://schemas.microsoft.com/office/powerpoint/2010/main" val="1861345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1270C0-CC4F-4F46-AE3B-BE65BACC3241}" type="datetimeFigureOut">
              <a:rPr lang="en-US" smtClean="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2C4073-6301-4C7D-AE38-0EDCE64844A9}" type="slidenum">
              <a:rPr lang="en-US" smtClean="0"/>
              <a:t>‹#›</a:t>
            </a:fld>
            <a:endParaRPr lang="en-US" dirty="0"/>
          </a:p>
        </p:txBody>
      </p:sp>
    </p:spTree>
    <p:extLst>
      <p:ext uri="{BB962C8B-B14F-4D97-AF65-F5344CB8AC3E}">
        <p14:creationId xmlns:p14="http://schemas.microsoft.com/office/powerpoint/2010/main" val="398219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1270C0-CC4F-4F46-AE3B-BE65BACC3241}" type="datetimeFigureOut">
              <a:rPr lang="en-US" smtClean="0"/>
              <a:t>3/15/2016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2C4073-6301-4C7D-AE38-0EDCE64844A9}" type="slidenum">
              <a:rPr lang="en-US" smtClean="0"/>
              <a:t>‹#›</a:t>
            </a:fld>
            <a:endParaRPr lang="en-US" dirty="0"/>
          </a:p>
        </p:txBody>
      </p:sp>
    </p:spTree>
    <p:extLst>
      <p:ext uri="{BB962C8B-B14F-4D97-AF65-F5344CB8AC3E}">
        <p14:creationId xmlns:p14="http://schemas.microsoft.com/office/powerpoint/2010/main" val="407030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1270C0-CC4F-4F46-AE3B-BE65BACC3241}" type="datetimeFigureOut">
              <a:rPr lang="en-US" smtClean="0"/>
              <a:t>3/15/2016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2C4073-6301-4C7D-AE38-0EDCE64844A9}" type="slidenum">
              <a:rPr lang="en-US" smtClean="0"/>
              <a:t>‹#›</a:t>
            </a:fld>
            <a:endParaRPr lang="en-US" dirty="0"/>
          </a:p>
        </p:txBody>
      </p:sp>
    </p:spTree>
    <p:extLst>
      <p:ext uri="{BB962C8B-B14F-4D97-AF65-F5344CB8AC3E}">
        <p14:creationId xmlns:p14="http://schemas.microsoft.com/office/powerpoint/2010/main" val="179960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1270C0-CC4F-4F46-AE3B-BE65BACC3241}" type="datetimeFigureOut">
              <a:rPr lang="en-US" smtClean="0"/>
              <a:t>3/15/2016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2C4073-6301-4C7D-AE38-0EDCE64844A9}" type="slidenum">
              <a:rPr lang="en-US" smtClean="0"/>
              <a:t>‹#›</a:t>
            </a:fld>
            <a:endParaRPr lang="en-US" dirty="0"/>
          </a:p>
        </p:txBody>
      </p:sp>
    </p:spTree>
    <p:extLst>
      <p:ext uri="{BB962C8B-B14F-4D97-AF65-F5344CB8AC3E}">
        <p14:creationId xmlns:p14="http://schemas.microsoft.com/office/powerpoint/2010/main" val="229076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270C0-CC4F-4F46-AE3B-BE65BACC3241}" type="datetimeFigureOut">
              <a:rPr lang="en-US" smtClean="0"/>
              <a:t>3/15/2016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2C4073-6301-4C7D-AE38-0EDCE64844A9}" type="slidenum">
              <a:rPr lang="en-US" smtClean="0"/>
              <a:t>‹#›</a:t>
            </a:fld>
            <a:endParaRPr lang="en-US" dirty="0"/>
          </a:p>
        </p:txBody>
      </p:sp>
    </p:spTree>
    <p:extLst>
      <p:ext uri="{BB962C8B-B14F-4D97-AF65-F5344CB8AC3E}">
        <p14:creationId xmlns:p14="http://schemas.microsoft.com/office/powerpoint/2010/main" val="13421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1270C0-CC4F-4F46-AE3B-BE65BACC3241}" type="datetimeFigureOut">
              <a:rPr lang="en-US" smtClean="0"/>
              <a:t>3/15/2016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2C4073-6301-4C7D-AE38-0EDCE64844A9}"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65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1270C0-CC4F-4F46-AE3B-BE65BACC3241}" type="datetimeFigureOut">
              <a:rPr lang="en-US" smtClean="0"/>
              <a:t>3/15/2016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2C4073-6301-4C7D-AE38-0EDCE64844A9}" type="slidenum">
              <a:rPr lang="en-US" smtClean="0"/>
              <a:t>‹#›</a:t>
            </a:fld>
            <a:endParaRPr lang="en-US" dirty="0"/>
          </a:p>
        </p:txBody>
      </p:sp>
    </p:spTree>
    <p:extLst>
      <p:ext uri="{BB962C8B-B14F-4D97-AF65-F5344CB8AC3E}">
        <p14:creationId xmlns:p14="http://schemas.microsoft.com/office/powerpoint/2010/main" val="240324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E1270C0-CC4F-4F46-AE3B-BE65BACC3241}" type="datetimeFigureOut">
              <a:rPr lang="en-US" smtClean="0"/>
              <a:t>3/15/2016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E2C4073-6301-4C7D-AE38-0EDCE64844A9}" type="slidenum">
              <a:rPr lang="en-US" smtClean="0"/>
              <a:t>‹#›</a:t>
            </a:fld>
            <a:endParaRPr lang="en-US" dirty="0"/>
          </a:p>
        </p:txBody>
      </p:sp>
    </p:spTree>
    <p:extLst>
      <p:ext uri="{BB962C8B-B14F-4D97-AF65-F5344CB8AC3E}">
        <p14:creationId xmlns:p14="http://schemas.microsoft.com/office/powerpoint/2010/main" val="227947531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ukrainiangiftshop.com/" TargetMode="External"/><Relationship Id="rId2" Type="http://schemas.openxmlformats.org/officeDocument/2006/relationships/hyperlink" Target="https://en.wikipedia.org/wiki/Pysanka" TargetMode="External"/><Relationship Id="rId1" Type="http://schemas.openxmlformats.org/officeDocument/2006/relationships/slideLayout" Target="../slideLayouts/slideLayout2.xml"/><Relationship Id="rId5" Type="http://schemas.openxmlformats.org/officeDocument/2006/relationships/hyperlink" Target="http://www.archreactor.org/" TargetMode="External"/><Relationship Id="rId4" Type="http://schemas.openxmlformats.org/officeDocument/2006/relationships/hyperlink" Target="http://www.archangelsbooks.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PYSANKY: Ukrainian Easter Eggs</a:t>
            </a:r>
          </a:p>
        </p:txBody>
      </p:sp>
      <p:sp>
        <p:nvSpPr>
          <p:cNvPr id="3" name="Subtitle 2"/>
          <p:cNvSpPr>
            <a:spLocks noGrp="1"/>
          </p:cNvSpPr>
          <p:nvPr>
            <p:ph type="subTitle" idx="1"/>
          </p:nvPr>
        </p:nvSpPr>
        <p:spPr>
          <a:xfrm>
            <a:off x="1524000" y="3962400"/>
            <a:ext cx="9144000" cy="1295400"/>
          </a:xfrm>
        </p:spPr>
        <p:txBody>
          <a:bodyPr>
            <a:normAutofit/>
          </a:bodyPr>
          <a:lstStyle/>
          <a:p>
            <a:r>
              <a:rPr lang="en-US" sz="3200" dirty="0"/>
              <a:t>BY: Diane Sudduth</a:t>
            </a:r>
            <a:br>
              <a:rPr lang="en-US" sz="3200" dirty="0"/>
            </a:br>
            <a:r>
              <a:rPr lang="en-US" sz="2800" dirty="0"/>
              <a:t>of Arch Reactor</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3789" y="4246685"/>
            <a:ext cx="847209" cy="986364"/>
          </a:xfrm>
          <a:prstGeom prst="rect">
            <a:avLst/>
          </a:prstGeom>
        </p:spPr>
      </p:pic>
    </p:spTree>
    <p:extLst>
      <p:ext uri="{BB962C8B-B14F-4D97-AF65-F5344CB8AC3E}">
        <p14:creationId xmlns:p14="http://schemas.microsoft.com/office/powerpoint/2010/main" val="3478635301"/>
      </p:ext>
    </p:extLst>
  </p:cSld>
  <p:clrMapOvr>
    <a:masterClrMapping/>
  </p:clrMapOvr>
  <p:transition spd="slow" advTm="7000">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7469"/>
            <a:ext cx="10515600" cy="796925"/>
          </a:xfrm>
        </p:spPr>
        <p:txBody>
          <a:bodyPr/>
          <a:lstStyle/>
          <a:p>
            <a:r>
              <a:rPr lang="en-US" dirty="0"/>
              <a:t>Process (cont.):</a:t>
            </a:r>
          </a:p>
        </p:txBody>
      </p:sp>
      <p:sp>
        <p:nvSpPr>
          <p:cNvPr id="3" name="Content Placeholder 2"/>
          <p:cNvSpPr>
            <a:spLocks noGrp="1"/>
          </p:cNvSpPr>
          <p:nvPr>
            <p:ph idx="1"/>
          </p:nvPr>
        </p:nvSpPr>
        <p:spPr>
          <a:xfrm>
            <a:off x="4362450" y="1619250"/>
            <a:ext cx="3467100" cy="1171575"/>
          </a:xfrm>
        </p:spPr>
        <p:txBody>
          <a:bodyPr>
            <a:normAutofit/>
          </a:bodyPr>
          <a:lstStyle/>
          <a:p>
            <a:pPr marL="514350" indent="-514350">
              <a:buFont typeface="+mj-lt"/>
              <a:buAutoNum type="arabicPeriod" startAt="2"/>
            </a:pPr>
            <a:r>
              <a:rPr lang="en-US" dirty="0"/>
              <a:t>Sketch in the Details</a:t>
            </a:r>
          </a:p>
          <a:p>
            <a:pPr marL="514350" indent="-514350">
              <a:buFont typeface="+mj-lt"/>
              <a:buAutoNum type="arabicPeriod" startAt="2"/>
            </a:pPr>
            <a:endParaRPr lang="en-US" dirty="0"/>
          </a:p>
          <a:p>
            <a:pPr marL="514350" indent="-514350">
              <a:buFont typeface="+mj-lt"/>
              <a:buAutoNum type="arabicPeriod" startAt="2"/>
            </a:pPr>
            <a:endParaRPr lang="en-US" dirty="0"/>
          </a:p>
          <a:p>
            <a:pPr marL="514350" indent="-514350">
              <a:buFont typeface="+mj-lt"/>
              <a:buAutoNum type="arabicPeriod" startAt="2"/>
            </a:pPr>
            <a:endParaRPr lang="en-US" dirty="0"/>
          </a:p>
          <a:p>
            <a:pPr marL="514350" indent="-514350">
              <a:buFont typeface="+mj-lt"/>
              <a:buAutoNum type="arabicPeriod" startAt="2"/>
            </a:pPr>
            <a:endParaRPr lang="en-US" dirty="0"/>
          </a:p>
        </p:txBody>
      </p:sp>
      <p:pic>
        <p:nvPicPr>
          <p:cNvPr id="5" name="Picture 4" descr="https://archreactor.org/sites/default/files/Fred1_0.JPG"/>
          <p:cNvPicPr>
            <a:picLocks/>
          </p:cNvPicPr>
          <p:nvPr/>
        </p:nvPicPr>
        <p:blipFill rotWithShape="1">
          <a:blip r:embed="rId2" cstate="print">
            <a:extLst>
              <a:ext uri="{28A0092B-C50C-407E-A947-70E740481C1C}">
                <a14:useLocalDpi xmlns:a14="http://schemas.microsoft.com/office/drawing/2010/main" val="0"/>
              </a:ext>
            </a:extLst>
          </a:blip>
          <a:srcRect t="4540" b="3443"/>
          <a:stretch/>
        </p:blipFill>
        <p:spPr bwMode="auto">
          <a:xfrm>
            <a:off x="838200" y="1619250"/>
            <a:ext cx="3362325" cy="4297680"/>
          </a:xfrm>
          <a:prstGeom prst="rect">
            <a:avLst/>
          </a:prstGeom>
          <a:noFill/>
          <a:ln>
            <a:noFill/>
          </a:ln>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000" t="12361" r="5062" b="22639"/>
          <a:stretch/>
        </p:blipFill>
        <p:spPr>
          <a:xfrm>
            <a:off x="7991475" y="1619250"/>
            <a:ext cx="3162300" cy="4302200"/>
          </a:xfrm>
          <a:prstGeom prst="rect">
            <a:avLst/>
          </a:prstGeom>
        </p:spPr>
      </p:pic>
    </p:spTree>
    <p:extLst>
      <p:ext uri="{BB962C8B-B14F-4D97-AF65-F5344CB8AC3E}">
        <p14:creationId xmlns:p14="http://schemas.microsoft.com/office/powerpoint/2010/main" val="2926511259"/>
      </p:ext>
    </p:extLst>
  </p:cSld>
  <p:clrMapOvr>
    <a:masterClrMapping/>
  </p:clrMapOvr>
  <p:transition spd="slow" advTm="7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2300"/>
            <a:ext cx="10515600" cy="796925"/>
          </a:xfrm>
        </p:spPr>
        <p:txBody>
          <a:bodyPr/>
          <a:lstStyle/>
          <a:p>
            <a:r>
              <a:rPr lang="en-US" dirty="0"/>
              <a:t>Process (cont.):</a:t>
            </a:r>
          </a:p>
        </p:txBody>
      </p:sp>
      <p:sp>
        <p:nvSpPr>
          <p:cNvPr id="3" name="Content Placeholder 2"/>
          <p:cNvSpPr>
            <a:spLocks noGrp="1"/>
          </p:cNvSpPr>
          <p:nvPr>
            <p:ph idx="1"/>
          </p:nvPr>
        </p:nvSpPr>
        <p:spPr>
          <a:xfrm>
            <a:off x="838200" y="1790699"/>
            <a:ext cx="6677025" cy="4386263"/>
          </a:xfrm>
        </p:spPr>
        <p:txBody>
          <a:bodyPr>
            <a:normAutofit/>
          </a:bodyPr>
          <a:lstStyle/>
          <a:p>
            <a:pPr marL="514350" indent="-514350">
              <a:buFont typeface="+mj-lt"/>
              <a:buAutoNum type="arabicPeriod" startAt="3"/>
            </a:pPr>
            <a:r>
              <a:rPr lang="en-US" dirty="0"/>
              <a:t>Using your kistky, write beeswax onto the egg everywhere you want the egg to remain white.</a:t>
            </a:r>
            <a:br>
              <a:rPr lang="en-US" dirty="0"/>
            </a:br>
            <a:r>
              <a:rPr lang="en-US" dirty="0"/>
              <a:t>    </a:t>
            </a:r>
            <a:br>
              <a:rPr lang="en-US" dirty="0"/>
            </a:br>
            <a:r>
              <a:rPr lang="en-US" sz="2400" b="1" dirty="0"/>
              <a:t>REMEMBER!   Once applied, wax cannot be completely removed.    Imagine that the kistky and beeswax is a permanent sharpie marker.</a:t>
            </a:r>
            <a:endParaRPr lang="en-US" b="1" dirty="0"/>
          </a:p>
        </p:txBody>
      </p:sp>
      <p:pic>
        <p:nvPicPr>
          <p:cNvPr id="7" name="Picture 6" descr="https://archreactor.org/sites/default/files/Carrie1_0.jpeg"/>
          <p:cNvPicPr>
            <a:picLocks noChangeAspect="1"/>
          </p:cNvPicPr>
          <p:nvPr/>
        </p:nvPicPr>
        <p:blipFill rotWithShape="1">
          <a:blip r:embed="rId2">
            <a:extLst>
              <a:ext uri="{28A0092B-C50C-407E-A947-70E740481C1C}">
                <a14:useLocalDpi xmlns:a14="http://schemas.microsoft.com/office/drawing/2010/main" val="0"/>
              </a:ext>
            </a:extLst>
          </a:blip>
          <a:srcRect t="13827" b="14572"/>
          <a:stretch/>
        </p:blipFill>
        <p:spPr bwMode="auto">
          <a:xfrm>
            <a:off x="7515225" y="1581149"/>
            <a:ext cx="3793194" cy="4114800"/>
          </a:xfrm>
          <a:prstGeom prst="rect">
            <a:avLst/>
          </a:prstGeom>
          <a:noFill/>
          <a:ln>
            <a:noFill/>
          </a:ln>
        </p:spPr>
      </p:pic>
    </p:spTree>
    <p:extLst>
      <p:ext uri="{BB962C8B-B14F-4D97-AF65-F5344CB8AC3E}">
        <p14:creationId xmlns:p14="http://schemas.microsoft.com/office/powerpoint/2010/main" val="118356610"/>
      </p:ext>
    </p:extLst>
  </p:cSld>
  <p:clrMapOvr>
    <a:masterClrMapping/>
  </p:clrMapOvr>
  <p:transition spd="slow" advTm="7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1051"/>
            <a:ext cx="10515600" cy="796925"/>
          </a:xfrm>
        </p:spPr>
        <p:txBody>
          <a:bodyPr/>
          <a:lstStyle/>
          <a:p>
            <a:r>
              <a:rPr lang="en-US" dirty="0"/>
              <a:t>Process (cont.):</a:t>
            </a:r>
          </a:p>
        </p:txBody>
      </p:sp>
      <p:sp>
        <p:nvSpPr>
          <p:cNvPr id="3" name="Content Placeholder 2"/>
          <p:cNvSpPr>
            <a:spLocks noGrp="1"/>
          </p:cNvSpPr>
          <p:nvPr>
            <p:ph idx="1"/>
          </p:nvPr>
        </p:nvSpPr>
        <p:spPr>
          <a:xfrm>
            <a:off x="838200" y="1295400"/>
            <a:ext cx="10515600" cy="2771775"/>
          </a:xfrm>
        </p:spPr>
        <p:txBody>
          <a:bodyPr/>
          <a:lstStyle/>
          <a:p>
            <a:pPr marL="514350" indent="-514350">
              <a:buFont typeface="+mj-lt"/>
              <a:buAutoNum type="arabicPeriod" startAt="4"/>
            </a:pPr>
            <a:r>
              <a:rPr lang="en-US" dirty="0"/>
              <a:t>Submerge your waxed egg into yellow dye.    Stir gently every few minutes until you like the depth of yellow achieved.    </a:t>
            </a:r>
          </a:p>
          <a:p>
            <a:pPr marL="514350" indent="-514350">
              <a:buFont typeface="+mj-lt"/>
              <a:buAutoNum type="arabicPeriod" startAt="4"/>
            </a:pPr>
            <a:r>
              <a:rPr lang="en-US" dirty="0"/>
              <a:t>Gently remove the egg from the dye and BLOT dry.  DO Not Rub!     Let egg dry completely before the next step. </a:t>
            </a:r>
          </a:p>
          <a:p>
            <a:pPr marL="514350" indent="-514350">
              <a:buFont typeface="+mj-lt"/>
              <a:buAutoNum type="arabicPeriod" startAt="4"/>
            </a:pPr>
            <a:r>
              <a:rPr lang="en-US" dirty="0"/>
              <a:t>Using your kistky and beeswax, apply wax everywhere you’d like the egg to remain Yellow.    </a:t>
            </a:r>
          </a:p>
          <a:p>
            <a:pPr marL="514350" indent="-514350">
              <a:buFont typeface="+mj-lt"/>
              <a:buAutoNum type="arabicPeriod" startAt="4"/>
            </a:pPr>
            <a:endParaRPr lang="en-US" dirty="0"/>
          </a:p>
        </p:txBody>
      </p:sp>
      <p:pic>
        <p:nvPicPr>
          <p:cNvPr id="5" name="Picture 4" descr="https://archreactor.org/sites/default/files/Carrie2_0.jpeg"/>
          <p:cNvPicPr>
            <a:picLocks noChangeAspect="1"/>
          </p:cNvPicPr>
          <p:nvPr/>
        </p:nvPicPr>
        <p:blipFill rotWithShape="1">
          <a:blip r:embed="rId2">
            <a:extLst>
              <a:ext uri="{28A0092B-C50C-407E-A947-70E740481C1C}">
                <a14:useLocalDpi xmlns:a14="http://schemas.microsoft.com/office/drawing/2010/main" val="0"/>
              </a:ext>
            </a:extLst>
          </a:blip>
          <a:srcRect t="8285" b="4680"/>
          <a:stretch/>
        </p:blipFill>
        <p:spPr bwMode="auto">
          <a:xfrm>
            <a:off x="3463925" y="3549650"/>
            <a:ext cx="2311400" cy="2476500"/>
          </a:xfrm>
          <a:prstGeom prst="rect">
            <a:avLst/>
          </a:prstGeom>
          <a:noFill/>
          <a:ln>
            <a:noFill/>
          </a:ln>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1529" t="22222" r="23610" b="12593"/>
          <a:stretch/>
        </p:blipFill>
        <p:spPr>
          <a:xfrm rot="5400000">
            <a:off x="6290766" y="3684450"/>
            <a:ext cx="2476501" cy="2206902"/>
          </a:xfrm>
          <a:prstGeom prst="rect">
            <a:avLst/>
          </a:prstGeom>
        </p:spPr>
      </p:pic>
    </p:spTree>
    <p:extLst>
      <p:ext uri="{BB962C8B-B14F-4D97-AF65-F5344CB8AC3E}">
        <p14:creationId xmlns:p14="http://schemas.microsoft.com/office/powerpoint/2010/main" val="1043601839"/>
      </p:ext>
    </p:extLst>
  </p:cSld>
  <p:clrMapOvr>
    <a:masterClrMapping/>
  </p:clrMapOvr>
  <p:transition spd="slow" advTm="7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0875"/>
            <a:ext cx="10515600" cy="796925"/>
          </a:xfrm>
        </p:spPr>
        <p:txBody>
          <a:bodyPr/>
          <a:lstStyle/>
          <a:p>
            <a:r>
              <a:rPr lang="en-US" dirty="0"/>
              <a:t>Process (cont.):</a:t>
            </a:r>
          </a:p>
        </p:txBody>
      </p:sp>
      <p:sp>
        <p:nvSpPr>
          <p:cNvPr id="3" name="Content Placeholder 2"/>
          <p:cNvSpPr>
            <a:spLocks noGrp="1"/>
          </p:cNvSpPr>
          <p:nvPr>
            <p:ph idx="1"/>
          </p:nvPr>
        </p:nvSpPr>
        <p:spPr>
          <a:xfrm>
            <a:off x="838200" y="1447800"/>
            <a:ext cx="10515600" cy="879214"/>
          </a:xfrm>
        </p:spPr>
        <p:txBody>
          <a:bodyPr>
            <a:normAutofit lnSpcReduction="10000"/>
          </a:bodyPr>
          <a:lstStyle/>
          <a:p>
            <a:pPr marL="514350" indent="-514350">
              <a:buFont typeface="+mj-lt"/>
              <a:buAutoNum type="arabicPeriod" startAt="7"/>
            </a:pPr>
            <a:r>
              <a:rPr lang="en-US" dirty="0"/>
              <a:t>Continue dye, blot dry, wax process with any additional colors, working from light colors to dark colors.</a:t>
            </a:r>
          </a:p>
          <a:p>
            <a:pPr marL="514350" indent="-514350">
              <a:buFont typeface="+mj-lt"/>
              <a:buAutoNum type="arabicPeriod" startAt="7"/>
            </a:pPr>
            <a:endParaRPr lang="en-US" dirty="0"/>
          </a:p>
          <a:p>
            <a:pPr marL="0" indent="0">
              <a:buNone/>
            </a:pPr>
            <a:endParaRPr lang="en-US" dirty="0"/>
          </a:p>
        </p:txBody>
      </p:sp>
      <p:pic>
        <p:nvPicPr>
          <p:cNvPr id="6" name="Picture 5" descr="https://archreactor.org/sites/default/files/Carrie3_0.jpeg"/>
          <p:cNvPicPr>
            <a:picLocks noChangeAspect="1"/>
          </p:cNvPicPr>
          <p:nvPr/>
        </p:nvPicPr>
        <p:blipFill rotWithShape="1">
          <a:blip r:embed="rId2">
            <a:extLst>
              <a:ext uri="{28A0092B-C50C-407E-A947-70E740481C1C}">
                <a14:useLocalDpi xmlns:a14="http://schemas.microsoft.com/office/drawing/2010/main" val="0"/>
              </a:ext>
            </a:extLst>
          </a:blip>
          <a:srcRect l="4589" t="7304" r="7393" b="9360"/>
          <a:stretch/>
        </p:blipFill>
        <p:spPr bwMode="auto">
          <a:xfrm>
            <a:off x="6121535" y="2403214"/>
            <a:ext cx="2578314" cy="3057881"/>
          </a:xfrm>
          <a:prstGeom prst="rect">
            <a:avLst/>
          </a:prstGeom>
          <a:noFill/>
          <a:ln>
            <a:noFill/>
          </a:ln>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584" t="19074" r="26388" b="18333"/>
          <a:stretch/>
        </p:blipFill>
        <p:spPr>
          <a:xfrm rot="5400000">
            <a:off x="531703" y="2716199"/>
            <a:ext cx="3057879" cy="243191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4861" t="13519" r="26111" b="20555"/>
          <a:stretch/>
        </p:blipFill>
        <p:spPr>
          <a:xfrm rot="5400000">
            <a:off x="3167833" y="2651815"/>
            <a:ext cx="3062467" cy="256526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3750" t="14629" r="25139" b="19815"/>
          <a:stretch/>
        </p:blipFill>
        <p:spPr>
          <a:xfrm rot="5400000">
            <a:off x="8540848" y="2702055"/>
            <a:ext cx="3057882" cy="2460203"/>
          </a:xfrm>
          <a:prstGeom prst="rect">
            <a:avLst/>
          </a:prstGeom>
        </p:spPr>
      </p:pic>
    </p:spTree>
    <p:extLst>
      <p:ext uri="{BB962C8B-B14F-4D97-AF65-F5344CB8AC3E}">
        <p14:creationId xmlns:p14="http://schemas.microsoft.com/office/powerpoint/2010/main" val="3768939413"/>
      </p:ext>
    </p:extLst>
  </p:cSld>
  <p:clrMapOvr>
    <a:masterClrMapping/>
  </p:clrMapOvr>
  <p:transition spd="slow" advTm="7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1"/>
            <a:ext cx="10515600" cy="810359"/>
          </a:xfrm>
        </p:spPr>
        <p:txBody>
          <a:bodyPr/>
          <a:lstStyle/>
          <a:p>
            <a:r>
              <a:rPr lang="en-US" dirty="0"/>
              <a:t>Remember:</a:t>
            </a:r>
          </a:p>
        </p:txBody>
      </p:sp>
      <p:sp>
        <p:nvSpPr>
          <p:cNvPr id="3" name="Content Placeholder 2"/>
          <p:cNvSpPr>
            <a:spLocks noGrp="1"/>
          </p:cNvSpPr>
          <p:nvPr>
            <p:ph idx="1"/>
          </p:nvPr>
        </p:nvSpPr>
        <p:spPr>
          <a:xfrm>
            <a:off x="838200" y="1266826"/>
            <a:ext cx="10515600" cy="4910137"/>
          </a:xfrm>
        </p:spPr>
        <p:txBody>
          <a:bodyPr/>
          <a:lstStyle/>
          <a:p>
            <a:pPr marL="0" indent="0" algn="ctr">
              <a:buNone/>
            </a:pPr>
            <a:r>
              <a:rPr lang="en-US" sz="3200" dirty="0"/>
              <a:t>Don’t forget  to initial and date your work!</a:t>
            </a:r>
          </a:p>
          <a:p>
            <a:pPr marL="0" indent="0">
              <a:buNone/>
            </a:pPr>
            <a:endParaRPr lang="en-US" dirty="0"/>
          </a:p>
        </p:txBody>
      </p:sp>
      <p:pic>
        <p:nvPicPr>
          <p:cNvPr id="4" name="Picture 3" descr="https://archreactor.org/sites/default/files/Rob4_0.JPG"/>
          <p:cNvPicPr>
            <a:picLocks noChangeAspect="1"/>
          </p:cNvPicPr>
          <p:nvPr/>
        </p:nvPicPr>
        <p:blipFill rotWithShape="1">
          <a:blip r:embed="rId2" cstate="print">
            <a:extLst>
              <a:ext uri="{28A0092B-C50C-407E-A947-70E740481C1C}">
                <a14:useLocalDpi xmlns:a14="http://schemas.microsoft.com/office/drawing/2010/main" val="0"/>
              </a:ext>
            </a:extLst>
          </a:blip>
          <a:srcRect b="10332"/>
          <a:stretch/>
        </p:blipFill>
        <p:spPr bwMode="auto">
          <a:xfrm>
            <a:off x="3867150" y="1899919"/>
            <a:ext cx="4457700" cy="4138931"/>
          </a:xfrm>
          <a:prstGeom prst="rect">
            <a:avLst/>
          </a:prstGeom>
          <a:noFill/>
          <a:ln>
            <a:noFill/>
          </a:ln>
        </p:spPr>
      </p:pic>
    </p:spTree>
    <p:extLst>
      <p:ext uri="{BB962C8B-B14F-4D97-AF65-F5344CB8AC3E}">
        <p14:creationId xmlns:p14="http://schemas.microsoft.com/office/powerpoint/2010/main" val="2493824161"/>
      </p:ext>
    </p:extLst>
  </p:cSld>
  <p:clrMapOvr>
    <a:masterClrMapping/>
  </p:clrMapOvr>
  <p:transition spd="slow" advTm="7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725"/>
            <a:ext cx="10515600" cy="796925"/>
          </a:xfrm>
        </p:spPr>
        <p:txBody>
          <a:bodyPr/>
          <a:lstStyle/>
          <a:p>
            <a:r>
              <a:rPr lang="en-US" dirty="0"/>
              <a:t>Process (cont.):</a:t>
            </a:r>
          </a:p>
        </p:txBody>
      </p:sp>
      <p:sp>
        <p:nvSpPr>
          <p:cNvPr id="3" name="Content Placeholder 2"/>
          <p:cNvSpPr>
            <a:spLocks noGrp="1"/>
          </p:cNvSpPr>
          <p:nvPr>
            <p:ph idx="1"/>
          </p:nvPr>
        </p:nvSpPr>
        <p:spPr>
          <a:xfrm>
            <a:off x="838200" y="1295400"/>
            <a:ext cx="10515600" cy="4881563"/>
          </a:xfrm>
        </p:spPr>
        <p:txBody>
          <a:bodyPr/>
          <a:lstStyle/>
          <a:p>
            <a:pPr marL="457200" indent="-457200">
              <a:buFont typeface="+mj-lt"/>
              <a:buAutoNum type="arabicPeriod" startAt="8"/>
            </a:pPr>
            <a:r>
              <a:rPr lang="en-US" dirty="0"/>
              <a:t>To remove the wax, carefully hold the egg to the side of a candle’s flame.   Let the heat melt a small section of wax, then quickly wipe with a soft tissue.   Continue heating and wiping small sections until all of the wax is removed.</a:t>
            </a:r>
          </a:p>
          <a:p>
            <a:pPr marL="0" indent="0">
              <a:buNone/>
            </a:pPr>
            <a:endParaRPr lang="en-US" dirty="0"/>
          </a:p>
        </p:txBody>
      </p:sp>
      <p:pic>
        <p:nvPicPr>
          <p:cNvPr id="6" name="Picture 5" descr="http://i1031.photobucket.com/albums/y373/etsyrussianteam/15-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702" y="2646680"/>
            <a:ext cx="4362245" cy="3277870"/>
          </a:xfrm>
          <a:prstGeom prst="rect">
            <a:avLst/>
          </a:prstGeom>
          <a:noFill/>
          <a:ln>
            <a:noFill/>
          </a:ln>
        </p:spPr>
      </p:pic>
      <p:sp>
        <p:nvSpPr>
          <p:cNvPr id="4" name="TextBox 3"/>
          <p:cNvSpPr txBox="1"/>
          <p:nvPr/>
        </p:nvSpPr>
        <p:spPr>
          <a:xfrm>
            <a:off x="6219825" y="3177619"/>
            <a:ext cx="5133975" cy="2215991"/>
          </a:xfrm>
          <a:prstGeom prst="rect">
            <a:avLst/>
          </a:prstGeom>
          <a:noFill/>
        </p:spPr>
        <p:txBody>
          <a:bodyPr wrap="square" rtlCol="0">
            <a:spAutoFit/>
          </a:bodyPr>
          <a:lstStyle/>
          <a:p>
            <a:pPr algn="ctr"/>
            <a:r>
              <a:rPr lang="en-US" sz="2000" dirty="0"/>
              <a:t>The last residue of wax can be removed by wiping the egg with a small amount of lighter fluid on a soft tissue.</a:t>
            </a:r>
          </a:p>
          <a:p>
            <a:pPr algn="ctr"/>
            <a:endParaRPr lang="en-US" sz="2000" dirty="0"/>
          </a:p>
          <a:p>
            <a:pPr algn="ctr"/>
            <a:r>
              <a:rPr lang="en-US" sz="2000" dirty="0"/>
              <a:t> </a:t>
            </a:r>
            <a:r>
              <a:rPr lang="en-US" sz="2000" b="1" dirty="0">
                <a:solidFill>
                  <a:srgbClr val="FF0000"/>
                </a:solidFill>
              </a:rPr>
              <a:t>Warning!   Extinguish candle flames when working with lighter fluid!</a:t>
            </a:r>
          </a:p>
          <a:p>
            <a:pPr algn="ctr"/>
            <a:endParaRPr lang="en-US" b="1" dirty="0">
              <a:solidFill>
                <a:srgbClr val="FF0000"/>
              </a:solidFill>
            </a:endParaRPr>
          </a:p>
        </p:txBody>
      </p:sp>
    </p:spTree>
    <p:extLst>
      <p:ext uri="{BB962C8B-B14F-4D97-AF65-F5344CB8AC3E}">
        <p14:creationId xmlns:p14="http://schemas.microsoft.com/office/powerpoint/2010/main" val="957272125"/>
      </p:ext>
    </p:extLst>
  </p:cSld>
  <p:clrMapOvr>
    <a:masterClrMapping/>
  </p:clrMapOvr>
  <p:transition spd="slow" advTm="7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779" y="638176"/>
            <a:ext cx="9601196" cy="733424"/>
          </a:xfrm>
        </p:spPr>
        <p:txBody>
          <a:bodyPr>
            <a:normAutofit fontScale="90000"/>
          </a:bodyPr>
          <a:lstStyle/>
          <a:p>
            <a:r>
              <a:rPr lang="en-US" sz="4900" dirty="0"/>
              <a:t>Process</a:t>
            </a:r>
            <a:r>
              <a:rPr lang="en-US" dirty="0"/>
              <a:t> (cont.):</a:t>
            </a:r>
          </a:p>
        </p:txBody>
      </p:sp>
      <p:sp>
        <p:nvSpPr>
          <p:cNvPr id="3" name="Content Placeholder 2"/>
          <p:cNvSpPr>
            <a:spLocks noGrp="1"/>
          </p:cNvSpPr>
          <p:nvPr>
            <p:ph sz="half" idx="2"/>
          </p:nvPr>
        </p:nvSpPr>
        <p:spPr>
          <a:xfrm>
            <a:off x="1057275" y="1342231"/>
            <a:ext cx="10325099" cy="1307836"/>
          </a:xfrm>
        </p:spPr>
        <p:txBody>
          <a:bodyPr>
            <a:normAutofit fontScale="92500" lnSpcReduction="10000"/>
          </a:bodyPr>
          <a:lstStyle/>
          <a:p>
            <a:pPr marL="457200" indent="-457200">
              <a:buFont typeface="+mj-lt"/>
              <a:buAutoNum type="arabicPeriod" startAt="9"/>
            </a:pPr>
            <a:r>
              <a:rPr lang="en-US" dirty="0"/>
              <a:t>The dyes are water-soluble, so you need to seal the eggshell before drilling a small hole and draining the egg.     Use an oil-based varnish or polyurethane, but apply some to a “test egg” first to ensure that the sealant will not make the dyes run and ruin your pattern. </a:t>
            </a:r>
          </a:p>
        </p:txBody>
      </p:sp>
      <p:pic>
        <p:nvPicPr>
          <p:cNvPr id="11" name="Picture 10" descr="http://www.pysanky.info/Finishing/Varnishing_files/IMG_8021.jpg"/>
          <p:cNvPicPr/>
          <p:nvPr/>
        </p:nvPicPr>
        <p:blipFill>
          <a:blip r:embed="rId2">
            <a:extLst>
              <a:ext uri="{28A0092B-C50C-407E-A947-70E740481C1C}">
                <a14:useLocalDpi xmlns:a14="http://schemas.microsoft.com/office/drawing/2010/main" val="0"/>
              </a:ext>
            </a:extLst>
          </a:blip>
          <a:srcRect/>
          <a:stretch>
            <a:fillRect/>
          </a:stretch>
        </p:blipFill>
        <p:spPr bwMode="auto">
          <a:xfrm>
            <a:off x="2981325" y="2782623"/>
            <a:ext cx="2817495" cy="1860550"/>
          </a:xfrm>
          <a:prstGeom prst="rect">
            <a:avLst/>
          </a:prstGeom>
          <a:noFill/>
          <a:ln>
            <a:noFill/>
          </a:ln>
        </p:spPr>
      </p:pic>
      <p:pic>
        <p:nvPicPr>
          <p:cNvPr id="12" name="Picture 11" descr="http://www.pysankybasics.com/uploads/1/0/5/1/1051779/2958626_ori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9955" y="2782623"/>
            <a:ext cx="3911079" cy="1951302"/>
          </a:xfrm>
          <a:prstGeom prst="rect">
            <a:avLst/>
          </a:prstGeom>
          <a:noFill/>
          <a:ln>
            <a:noFill/>
          </a:ln>
        </p:spPr>
      </p:pic>
      <p:sp>
        <p:nvSpPr>
          <p:cNvPr id="13" name="TextBox 12"/>
          <p:cNvSpPr txBox="1"/>
          <p:nvPr/>
        </p:nvSpPr>
        <p:spPr>
          <a:xfrm>
            <a:off x="1057275" y="4643173"/>
            <a:ext cx="10182225" cy="1754326"/>
          </a:xfrm>
          <a:prstGeom prst="rect">
            <a:avLst/>
          </a:prstGeom>
          <a:noFill/>
        </p:spPr>
        <p:txBody>
          <a:bodyPr wrap="square" rtlCol="0">
            <a:spAutoFit/>
          </a:bodyPr>
          <a:lstStyle/>
          <a:p>
            <a:pPr marL="285750" indent="-285750">
              <a:buFont typeface="Arial" panose="020B0604020202020204" pitchFamily="34" charset="0"/>
              <a:buChar char="•"/>
            </a:pPr>
            <a:r>
              <a:rPr lang="en-US" dirty="0"/>
              <a:t>One method is to put a drop or two of varnish in your gloved hand then roll the egg around to completely cover.   </a:t>
            </a:r>
          </a:p>
          <a:p>
            <a:pPr marL="285750" indent="-285750">
              <a:buFont typeface="Arial" panose="020B0604020202020204" pitchFamily="34" charset="0"/>
              <a:buChar char="•"/>
            </a:pPr>
            <a:r>
              <a:rPr lang="en-US" dirty="0"/>
              <a:t>Do not use too much varnish or it may streak and drip.    Set to try thoroughly on a pin-board (commercially available, or you can make your own)</a:t>
            </a:r>
          </a:p>
          <a:p>
            <a:pPr marL="285750" indent="-285750">
              <a:buFont typeface="Arial" panose="020B0604020202020204" pitchFamily="34" charset="0"/>
              <a:buChar char="•"/>
            </a:pPr>
            <a:r>
              <a:rPr lang="en-US" dirty="0"/>
              <a:t>It takes longer, but multiple thin coats of varnish are recommended.   Let dry thoroughly between each coat.  </a:t>
            </a:r>
          </a:p>
          <a:p>
            <a:endParaRPr lang="en-US" dirty="0"/>
          </a:p>
        </p:txBody>
      </p:sp>
    </p:spTree>
    <p:extLst>
      <p:ext uri="{BB962C8B-B14F-4D97-AF65-F5344CB8AC3E}">
        <p14:creationId xmlns:p14="http://schemas.microsoft.com/office/powerpoint/2010/main" val="3375880648"/>
      </p:ext>
    </p:extLst>
  </p:cSld>
  <p:clrMapOvr>
    <a:masterClrMapping/>
  </p:clrMapOvr>
  <p:transition spd="slow" advTm="700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779" y="638176"/>
            <a:ext cx="9601196" cy="733424"/>
          </a:xfrm>
        </p:spPr>
        <p:txBody>
          <a:bodyPr>
            <a:normAutofit fontScale="90000"/>
          </a:bodyPr>
          <a:lstStyle/>
          <a:p>
            <a:r>
              <a:rPr lang="en-US" sz="4900" dirty="0"/>
              <a:t>Process</a:t>
            </a:r>
            <a:r>
              <a:rPr lang="en-US" dirty="0"/>
              <a:t> (cont.):</a:t>
            </a:r>
          </a:p>
        </p:txBody>
      </p:sp>
      <p:sp>
        <p:nvSpPr>
          <p:cNvPr id="3" name="Content Placeholder 2"/>
          <p:cNvSpPr>
            <a:spLocks noGrp="1"/>
          </p:cNvSpPr>
          <p:nvPr>
            <p:ph sz="half" idx="2"/>
          </p:nvPr>
        </p:nvSpPr>
        <p:spPr>
          <a:xfrm>
            <a:off x="1057275" y="1342231"/>
            <a:ext cx="10325099" cy="1307836"/>
          </a:xfrm>
        </p:spPr>
        <p:txBody>
          <a:bodyPr>
            <a:noAutofit/>
          </a:bodyPr>
          <a:lstStyle/>
          <a:p>
            <a:pPr marL="457200" indent="-457200">
              <a:buFont typeface="+mj-lt"/>
              <a:buAutoNum type="arabicPeriod" startAt="10"/>
            </a:pPr>
            <a:r>
              <a:rPr lang="en-US" sz="2200" dirty="0"/>
              <a:t>Finally, its time to remove the raw egg from inside the shell.    The dyes are not safe to eat, so please do not attempt to eat the egg!     Drill a small hole in one end of the egg.   You can use a small drill-bit, a </a:t>
            </a:r>
            <a:r>
              <a:rPr lang="en-US" sz="2200" dirty="0" err="1"/>
              <a:t>Dremel</a:t>
            </a:r>
            <a:r>
              <a:rPr lang="en-US" sz="2200" dirty="0"/>
              <a:t> bit, or you can carefully poke multiple holes close together with a sharp pin.      You only need one hole if you can inject air into the shell to force the egg out of the single opening. </a:t>
            </a:r>
          </a:p>
        </p:txBody>
      </p:sp>
      <p:pic>
        <p:nvPicPr>
          <p:cNvPr id="8" name="Picture 7" descr="http://ecx.images-amazon.com/images/I/31aRFAazkCL._SY355_.jpg"/>
          <p:cNvPicPr/>
          <p:nvPr/>
        </p:nvPicPr>
        <p:blipFill>
          <a:blip r:embed="rId2">
            <a:extLst>
              <a:ext uri="{28A0092B-C50C-407E-A947-70E740481C1C}">
                <a14:useLocalDpi xmlns:a14="http://schemas.microsoft.com/office/drawing/2010/main" val="0"/>
              </a:ext>
            </a:extLst>
          </a:blip>
          <a:srcRect/>
          <a:stretch>
            <a:fillRect/>
          </a:stretch>
        </p:blipFill>
        <p:spPr bwMode="auto">
          <a:xfrm>
            <a:off x="1759902" y="3160077"/>
            <a:ext cx="2880995" cy="2880995"/>
          </a:xfrm>
          <a:prstGeom prst="rect">
            <a:avLst/>
          </a:prstGeom>
          <a:noFill/>
          <a:ln>
            <a:noFill/>
          </a:ln>
        </p:spPr>
      </p:pic>
      <p:pic>
        <p:nvPicPr>
          <p:cNvPr id="9" name="Picture 8" descr="http://cdn3.volusion.com/guzzm.okwcg/v/vspfiles/photos/blwr-2-2.jpg?14557995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5026" y="3160076"/>
            <a:ext cx="2886873" cy="2886873"/>
          </a:xfrm>
          <a:prstGeom prst="rect">
            <a:avLst/>
          </a:prstGeom>
          <a:noFill/>
          <a:ln>
            <a:noFill/>
          </a:ln>
        </p:spPr>
      </p:pic>
      <p:sp>
        <p:nvSpPr>
          <p:cNvPr id="4" name="TextBox 3"/>
          <p:cNvSpPr txBox="1"/>
          <p:nvPr/>
        </p:nvSpPr>
        <p:spPr>
          <a:xfrm>
            <a:off x="7955750" y="3178750"/>
            <a:ext cx="2943225" cy="2862322"/>
          </a:xfrm>
          <a:prstGeom prst="rect">
            <a:avLst/>
          </a:prstGeom>
          <a:noFill/>
        </p:spPr>
        <p:txBody>
          <a:bodyPr wrap="square" rtlCol="0">
            <a:spAutoFit/>
          </a:bodyPr>
          <a:lstStyle/>
          <a:p>
            <a:pPr algn="ctr"/>
            <a:r>
              <a:rPr lang="en-US" dirty="0"/>
              <a:t>You can also use a turkey baster with a needle-tip to carefully blow air into the shell.     </a:t>
            </a:r>
          </a:p>
          <a:p>
            <a:pPr algn="ctr"/>
            <a:endParaRPr lang="en-US" dirty="0"/>
          </a:p>
          <a:p>
            <a:pPr algn="ctr"/>
            <a:r>
              <a:rPr lang="en-US" dirty="0"/>
              <a:t>If you have none of these tools, add a second hole on the opposite side of the shell and blow manually.</a:t>
            </a:r>
          </a:p>
          <a:p>
            <a:endParaRPr lang="en-US" dirty="0"/>
          </a:p>
        </p:txBody>
      </p:sp>
    </p:spTree>
    <p:extLst>
      <p:ext uri="{BB962C8B-B14F-4D97-AF65-F5344CB8AC3E}">
        <p14:creationId xmlns:p14="http://schemas.microsoft.com/office/powerpoint/2010/main" val="1983545242"/>
      </p:ext>
    </p:extLst>
  </p:cSld>
  <p:clrMapOvr>
    <a:masterClrMapping/>
  </p:clrMapOvr>
  <p:transition spd="slow" advTm="7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725"/>
            <a:ext cx="10515600" cy="1073150"/>
          </a:xfrm>
        </p:spPr>
        <p:txBody>
          <a:bodyPr>
            <a:normAutofit/>
          </a:bodyPr>
          <a:lstStyle/>
          <a:p>
            <a:r>
              <a:rPr lang="en-US" sz="4800" dirty="0"/>
              <a:t>The Finished Product</a:t>
            </a:r>
          </a:p>
        </p:txBody>
      </p:sp>
      <p:pic>
        <p:nvPicPr>
          <p:cNvPr id="5" name="Picture 4" descr="https://archreactor.org/sites/default/files/Carrie5_0.jpeg"/>
          <p:cNvPicPr>
            <a:picLocks noChangeAspect="1"/>
          </p:cNvPicPr>
          <p:nvPr/>
        </p:nvPicPr>
        <p:blipFill rotWithShape="1">
          <a:blip r:embed="rId2">
            <a:extLst>
              <a:ext uri="{28A0092B-C50C-407E-A947-70E740481C1C}">
                <a14:useLocalDpi xmlns:a14="http://schemas.microsoft.com/office/drawing/2010/main" val="0"/>
              </a:ext>
            </a:extLst>
          </a:blip>
          <a:srcRect t="8747" b="8097"/>
          <a:stretch/>
        </p:blipFill>
        <p:spPr bwMode="auto">
          <a:xfrm>
            <a:off x="4060825" y="1581150"/>
            <a:ext cx="4064000" cy="4442130"/>
          </a:xfrm>
          <a:prstGeom prst="rect">
            <a:avLst/>
          </a:prstGeom>
          <a:noFill/>
          <a:ln>
            <a:noFill/>
          </a:ln>
        </p:spPr>
      </p:pic>
    </p:spTree>
    <p:extLst>
      <p:ext uri="{BB962C8B-B14F-4D97-AF65-F5344CB8AC3E}">
        <p14:creationId xmlns:p14="http://schemas.microsoft.com/office/powerpoint/2010/main" val="3154240317"/>
      </p:ext>
    </p:extLst>
  </p:cSld>
  <p:clrMapOvr>
    <a:masterClrMapping/>
  </p:clrMapOvr>
  <p:transition spd="slow" advTm="700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841375"/>
            <a:ext cx="10515600" cy="796925"/>
          </a:xfrm>
        </p:spPr>
        <p:txBody>
          <a:bodyPr>
            <a:noAutofit/>
          </a:bodyPr>
          <a:lstStyle/>
          <a:p>
            <a:r>
              <a:rPr lang="en-US" sz="4800" dirty="0"/>
              <a:t>The Full Process</a:t>
            </a:r>
          </a:p>
        </p:txBody>
      </p:sp>
      <p:pic>
        <p:nvPicPr>
          <p:cNvPr id="14" name="Picture 8" descr="https://scontent-ord1-1.xx.fbcdn.net/hphotos-xaf1/v/t1.0-9/23853_381531153438_5388814_n.jpg?oh=ce26d3c3961f14925a2d17928fcea71c&amp;oe=5791EEA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6646" y="2076450"/>
            <a:ext cx="17145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s://scontent-ord1-1.xx.fbcdn.net/hphotos-xaf1/v/t1.0-9/23853_381531273438_3590288_n.jpg?oh=3ff811b1a972364cb99b9f6b7ed7e973&amp;oe=574F5C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8466" y="2076450"/>
            <a:ext cx="17145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s://scontent-ord1-1.xx.fbcdn.net/hphotos-xaf1/v/t1.0-9/23853_381531663438_298250_n.jpg?oh=3ee9b9843afd26fdcfe0a0b39ca59929&amp;oe=575D842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70286" y="2076450"/>
            <a:ext cx="17145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scontent-ord1-1.xx.fbcdn.net/hphotos-xaf1/v/t1.0-9/23853_381530688438_2370126_n.jpg?oh=0746af7dc4c3ea3fa6a086afe54577b3&amp;oe=579819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187" y="2076450"/>
            <a:ext cx="171449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scontent-ord1-1.xx.fbcdn.net/hphotos-xaf1/v/t1.0-9/23853_381530918438_3798670_n.jpg?oh=b3c2e6a8fd33bf5fa2def18050d3d383&amp;oe=578EE56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3006" y="2076450"/>
            <a:ext cx="17145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s://scontent-ord1-1.xx.fbcdn.net/hphotos-xaf1/v/t1.0-9/23853_381531048438_8043003_n.jpg?oh=60a9b6bac2ead516c18d5e5e29d62dfc&amp;oe=5752E4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4826" y="2076450"/>
            <a:ext cx="17145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779115"/>
      </p:ext>
    </p:extLst>
  </p:cSld>
  <p:clrMapOvr>
    <a:masterClrMapping/>
  </p:clrMapOvr>
  <p:transition spd="slow" advTm="7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7290"/>
            <a:ext cx="10515600" cy="1151793"/>
          </a:xfrm>
        </p:spPr>
        <p:txBody>
          <a:bodyPr>
            <a:normAutofit/>
          </a:bodyPr>
          <a:lstStyle/>
          <a:p>
            <a:pPr marL="0" indent="0" algn="ctr">
              <a:buNone/>
            </a:pPr>
            <a:r>
              <a:rPr lang="en-US" sz="2800" dirty="0"/>
              <a:t>Have you ever used a white or wax crayon to write your</a:t>
            </a:r>
            <a:br>
              <a:rPr lang="en-US" sz="2800" dirty="0"/>
            </a:br>
            <a:r>
              <a:rPr lang="en-US" sz="2800" dirty="0"/>
              <a:t> name on an egg and then dipped the egg in dye?</a:t>
            </a:r>
          </a:p>
        </p:txBody>
      </p:sp>
      <p:pic>
        <p:nvPicPr>
          <p:cNvPr id="4" name="Picture 3" descr="https://s-media-cache-ak0.pinimg.com/736x/c1/43/7f/c1437f604c4fbbb6c9413dc175abff15.jpg"/>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123098"/>
            <a:ext cx="5943600" cy="3959225"/>
          </a:xfrm>
          <a:prstGeom prst="rect">
            <a:avLst/>
          </a:prstGeom>
          <a:noFill/>
          <a:ln>
            <a:noFill/>
          </a:ln>
        </p:spPr>
      </p:pic>
    </p:spTree>
    <p:extLst>
      <p:ext uri="{BB962C8B-B14F-4D97-AF65-F5344CB8AC3E}">
        <p14:creationId xmlns:p14="http://schemas.microsoft.com/office/powerpoint/2010/main" val="3722347998"/>
      </p:ext>
    </p:extLst>
  </p:cSld>
  <p:clrMapOvr>
    <a:masterClrMapping/>
  </p:clrMapOvr>
  <p:transition spd="slow" advTm="700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4676"/>
            <a:ext cx="10515600" cy="844550"/>
          </a:xfrm>
        </p:spPr>
        <p:txBody>
          <a:bodyPr/>
          <a:lstStyle/>
          <a:p>
            <a:r>
              <a:rPr lang="en-US" dirty="0"/>
              <a:t>Even Beginners Can Make Beautiful Eggs</a:t>
            </a:r>
          </a:p>
        </p:txBody>
      </p:sp>
      <p:pic>
        <p:nvPicPr>
          <p:cNvPr id="4" name="Picture 3" descr="https://archreactor.org/sites/default/files/Apollo1_0.jpe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922938"/>
            <a:ext cx="2557485" cy="3200400"/>
          </a:xfrm>
          <a:prstGeom prst="rect">
            <a:avLst/>
          </a:prstGeom>
          <a:noFill/>
          <a:ln>
            <a:noFill/>
          </a:ln>
        </p:spPr>
      </p:pic>
      <p:pic>
        <p:nvPicPr>
          <p:cNvPr id="5" name="Picture 4" descr="https://archreactor.org/sites/default/files/Morgan1_0.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0805" y="1922938"/>
            <a:ext cx="2556400" cy="3200400"/>
          </a:xfrm>
          <a:prstGeom prst="rect">
            <a:avLst/>
          </a:prstGeom>
          <a:noFill/>
          <a:ln>
            <a:noFill/>
          </a:ln>
        </p:spPr>
      </p:pic>
      <p:pic>
        <p:nvPicPr>
          <p:cNvPr id="6" name="Picture 5" descr="https://archreactor.org/sites/default/files/Torey_0.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5780" y="1922938"/>
            <a:ext cx="2604840" cy="3200400"/>
          </a:xfrm>
          <a:prstGeom prst="rect">
            <a:avLst/>
          </a:prstGeom>
          <a:noFill/>
          <a:ln>
            <a:noFill/>
          </a:ln>
        </p:spPr>
      </p:pic>
      <p:pic>
        <p:nvPicPr>
          <p:cNvPr id="14" name="Picture 13" descr="https://archreactor.org/sites/default/files/John1_0.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89643" y="1355941"/>
            <a:ext cx="0" cy="0"/>
          </a:xfrm>
          <a:prstGeom prst="rect">
            <a:avLst/>
          </a:prstGeom>
          <a:noFill/>
          <a:ln>
            <a:noFill/>
          </a:ln>
        </p:spPr>
      </p:pic>
      <p:pic>
        <p:nvPicPr>
          <p:cNvPr id="16" name="Picture 2" descr="https://scontent-ord1-1.xx.fbcdn.net/hphotos-xlp1/v/t1.0-9/11069629_10152937095843439_850854481208893798_n.jpg?oh=7930196ba2b9e25fa563c0d51e3346d6&amp;oe=578A387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09195" y="1922938"/>
            <a:ext cx="248031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588974"/>
      </p:ext>
    </p:extLst>
  </p:cSld>
  <p:clrMapOvr>
    <a:masterClrMapping/>
  </p:clrMapOvr>
  <p:transition spd="slow" advTm="7000">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4676"/>
            <a:ext cx="10515600" cy="844550"/>
          </a:xfrm>
        </p:spPr>
        <p:txBody>
          <a:bodyPr/>
          <a:lstStyle/>
          <a:p>
            <a:r>
              <a:rPr lang="en-US" dirty="0"/>
              <a:t>Even Beginners Can Make Beautiful Eggs</a:t>
            </a:r>
          </a:p>
        </p:txBody>
      </p:sp>
      <p:pic>
        <p:nvPicPr>
          <p:cNvPr id="7" name="Picture 6" descr="https://archreactor.org/sites/default/files/John1_0.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179" y="1971675"/>
            <a:ext cx="2346680" cy="3200400"/>
          </a:xfrm>
          <a:prstGeom prst="rect">
            <a:avLst/>
          </a:prstGeom>
          <a:noFill/>
          <a:ln>
            <a:noFill/>
          </a:ln>
        </p:spPr>
      </p:pic>
      <p:pic>
        <p:nvPicPr>
          <p:cNvPr id="9" name="Picture 8" descr="https://archreactor.org/sites/default/files/Di%203_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3009" y="1971675"/>
            <a:ext cx="2403205" cy="3200400"/>
          </a:xfrm>
          <a:prstGeom prst="rect">
            <a:avLst/>
          </a:prstGeom>
          <a:noFill/>
          <a:ln>
            <a:noFill/>
          </a:ln>
        </p:spPr>
      </p:pic>
      <p:pic>
        <p:nvPicPr>
          <p:cNvPr id="10" name="Picture 9" descr="https://archreactor.org/sites/default/files/Checks_0.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1825" y="1971675"/>
            <a:ext cx="2571975" cy="3200400"/>
          </a:xfrm>
          <a:prstGeom prst="rect">
            <a:avLst/>
          </a:prstGeom>
          <a:noFill/>
          <a:ln>
            <a:noFill/>
          </a:ln>
        </p:spPr>
      </p:pic>
      <p:pic>
        <p:nvPicPr>
          <p:cNvPr id="11" name="Picture 10" descr="https://archreactor.org/sites/default/files/Apollo1_0.jpe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2386" y="1355943"/>
            <a:ext cx="0" cy="0"/>
          </a:xfrm>
          <a:prstGeom prst="rect">
            <a:avLst/>
          </a:prstGeom>
          <a:noFill/>
          <a:ln>
            <a:noFill/>
          </a:ln>
        </p:spPr>
      </p:pic>
      <p:pic>
        <p:nvPicPr>
          <p:cNvPr id="12" name="Picture 11" descr="https://archreactor.org/sites/default/files/Morgan1_0.jpe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8593" y="1354830"/>
            <a:ext cx="0" cy="0"/>
          </a:xfrm>
          <a:prstGeom prst="rect">
            <a:avLst/>
          </a:prstGeom>
          <a:noFill/>
          <a:ln>
            <a:noFill/>
          </a:ln>
        </p:spPr>
      </p:pic>
      <p:pic>
        <p:nvPicPr>
          <p:cNvPr id="13" name="Picture 12" descr="https://archreactor.org/sites/default/files/Torey_0.jpe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4799" y="1355942"/>
            <a:ext cx="0" cy="0"/>
          </a:xfrm>
          <a:prstGeom prst="rect">
            <a:avLst/>
          </a:prstGeom>
          <a:noFill/>
          <a:ln>
            <a:noFill/>
          </a:ln>
        </p:spPr>
      </p:pic>
      <p:pic>
        <p:nvPicPr>
          <p:cNvPr id="14" name="Picture 13" descr="https://archreactor.org/sites/default/files/John1_0.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9643" y="1355941"/>
            <a:ext cx="0" cy="0"/>
          </a:xfrm>
          <a:prstGeom prst="rect">
            <a:avLst/>
          </a:prstGeom>
          <a:noFill/>
          <a:ln>
            <a:noFill/>
          </a:ln>
        </p:spPr>
      </p:pic>
      <p:pic>
        <p:nvPicPr>
          <p:cNvPr id="15" name="Picture 14" descr="https://archreactor.org/sites/default/files/Rob1_0.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5545" y="1971675"/>
            <a:ext cx="2576630" cy="3200400"/>
          </a:xfrm>
          <a:prstGeom prst="rect">
            <a:avLst/>
          </a:prstGeom>
          <a:noFill/>
          <a:ln>
            <a:noFill/>
          </a:ln>
        </p:spPr>
      </p:pic>
    </p:spTree>
    <p:extLst>
      <p:ext uri="{BB962C8B-B14F-4D97-AF65-F5344CB8AC3E}">
        <p14:creationId xmlns:p14="http://schemas.microsoft.com/office/powerpoint/2010/main" val="4092423221"/>
      </p:ext>
    </p:extLst>
  </p:cSld>
  <p:clrMapOvr>
    <a:masterClrMapping/>
  </p:clrMapOvr>
  <p:transition spd="slow" advTm="700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799043"/>
          </a:xfrm>
        </p:spPr>
        <p:txBody>
          <a:bodyPr>
            <a:noAutofit/>
          </a:bodyPr>
          <a:lstStyle/>
          <a:p>
            <a:r>
              <a:rPr lang="en-US" sz="3200" dirty="0"/>
              <a:t>It’s also fun to start with a brown egg, draw a pattern in wax, then dip into a mild acid bath.   </a:t>
            </a:r>
          </a:p>
        </p:txBody>
      </p:sp>
      <p:sp>
        <p:nvSpPr>
          <p:cNvPr id="4" name="Text Placeholder 3"/>
          <p:cNvSpPr>
            <a:spLocks noGrp="1"/>
          </p:cNvSpPr>
          <p:nvPr>
            <p:ph type="body" idx="1"/>
          </p:nvPr>
        </p:nvSpPr>
        <p:spPr>
          <a:xfrm>
            <a:off x="839788" y="1938338"/>
            <a:ext cx="5157787" cy="452437"/>
          </a:xfrm>
        </p:spPr>
        <p:txBody>
          <a:bodyPr/>
          <a:lstStyle/>
          <a:p>
            <a:pPr algn="ctr"/>
            <a:r>
              <a:rPr lang="en-US" dirty="0"/>
              <a:t>Covered in wax after an acid bath:</a:t>
            </a:r>
          </a:p>
        </p:txBody>
      </p:sp>
      <p:sp>
        <p:nvSpPr>
          <p:cNvPr id="6" name="Text Placeholder 5"/>
          <p:cNvSpPr>
            <a:spLocks noGrp="1"/>
          </p:cNvSpPr>
          <p:nvPr>
            <p:ph type="body" sz="quarter" idx="3"/>
          </p:nvPr>
        </p:nvSpPr>
        <p:spPr>
          <a:xfrm>
            <a:off x="6163407" y="1938338"/>
            <a:ext cx="5183188" cy="452437"/>
          </a:xfrm>
        </p:spPr>
        <p:txBody>
          <a:bodyPr/>
          <a:lstStyle/>
          <a:p>
            <a:pPr algn="ctr"/>
            <a:r>
              <a:rPr lang="en-US" dirty="0"/>
              <a:t>The reveal:</a:t>
            </a:r>
          </a:p>
        </p:txBody>
      </p:sp>
      <p:pic>
        <p:nvPicPr>
          <p:cNvPr id="8" name="Picture 7" descr="C:\Users\e25105\AppData\Local\Microsoft\Windows\Temporary Internet Files\Content.Outlook\H0G5BU0K\IMG_0475.JPG"/>
          <p:cNvPicPr/>
          <p:nvPr/>
        </p:nvPicPr>
        <p:blipFill>
          <a:blip r:embed="rId2">
            <a:extLst>
              <a:ext uri="{28A0092B-C50C-407E-A947-70E740481C1C}">
                <a14:useLocalDpi xmlns:a14="http://schemas.microsoft.com/office/drawing/2010/main" val="0"/>
              </a:ext>
            </a:extLst>
          </a:blip>
          <a:srcRect/>
          <a:stretch>
            <a:fillRect/>
          </a:stretch>
        </p:blipFill>
        <p:spPr bwMode="auto">
          <a:xfrm>
            <a:off x="1387951" y="2512695"/>
            <a:ext cx="4061460" cy="3051810"/>
          </a:xfrm>
          <a:prstGeom prst="rect">
            <a:avLst/>
          </a:prstGeom>
          <a:noFill/>
          <a:ln>
            <a:noFill/>
          </a:ln>
        </p:spPr>
      </p:pic>
      <p:pic>
        <p:nvPicPr>
          <p:cNvPr id="9" name="Picture 8" descr="C:\Users\e25105\AppData\Local\Microsoft\Windows\Temporary Internet Files\Content.Outlook\H0G5BU0K\IMG_0476.JPG"/>
          <p:cNvPicPr/>
          <p:nvPr/>
        </p:nvPicPr>
        <p:blipFill>
          <a:blip r:embed="rId3">
            <a:extLst>
              <a:ext uri="{28A0092B-C50C-407E-A947-70E740481C1C}">
                <a14:useLocalDpi xmlns:a14="http://schemas.microsoft.com/office/drawing/2010/main" val="0"/>
              </a:ext>
            </a:extLst>
          </a:blip>
          <a:srcRect/>
          <a:stretch>
            <a:fillRect/>
          </a:stretch>
        </p:blipFill>
        <p:spPr bwMode="auto">
          <a:xfrm>
            <a:off x="6835138" y="2512695"/>
            <a:ext cx="4061460" cy="3051810"/>
          </a:xfrm>
          <a:prstGeom prst="rect">
            <a:avLst/>
          </a:prstGeom>
          <a:noFill/>
          <a:ln>
            <a:noFill/>
          </a:ln>
        </p:spPr>
      </p:pic>
    </p:spTree>
    <p:extLst>
      <p:ext uri="{BB962C8B-B14F-4D97-AF65-F5344CB8AC3E}">
        <p14:creationId xmlns:p14="http://schemas.microsoft.com/office/powerpoint/2010/main" val="4285097243"/>
      </p:ext>
    </p:extLst>
  </p:cSld>
  <p:clrMapOvr>
    <a:masterClrMapping/>
  </p:clrMapOvr>
  <p:transition spd="slow" advTm="7000">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784226"/>
            <a:ext cx="10515600" cy="996950"/>
          </a:xfrm>
        </p:spPr>
        <p:txBody>
          <a:bodyPr/>
          <a:lstStyle/>
          <a:p>
            <a:r>
              <a:rPr lang="en-US" dirty="0"/>
              <a:t>References:</a:t>
            </a:r>
          </a:p>
        </p:txBody>
      </p:sp>
      <p:sp>
        <p:nvSpPr>
          <p:cNvPr id="8" name="Content Placeholder 7"/>
          <p:cNvSpPr>
            <a:spLocks noGrp="1"/>
          </p:cNvSpPr>
          <p:nvPr>
            <p:ph idx="1"/>
          </p:nvPr>
        </p:nvSpPr>
        <p:spPr>
          <a:xfrm>
            <a:off x="1295402" y="2090207"/>
            <a:ext cx="9601196" cy="3318936"/>
          </a:xfrm>
        </p:spPr>
        <p:txBody>
          <a:bodyPr>
            <a:normAutofit lnSpcReduction="10000"/>
          </a:bodyPr>
          <a:lstStyle/>
          <a:p>
            <a:r>
              <a:rPr lang="en-US" u="sng" dirty="0">
                <a:hlinkClick r:id="rId2"/>
              </a:rPr>
              <a:t>https://en.wikipedia.org/wiki/Pysanka</a:t>
            </a:r>
            <a:r>
              <a:rPr lang="en-US" dirty="0"/>
              <a:t> - Background and Info</a:t>
            </a:r>
          </a:p>
          <a:p>
            <a:r>
              <a:rPr lang="en-US" u="sng" dirty="0">
                <a:hlinkClick r:id="rId3"/>
              </a:rPr>
              <a:t>http://www.ukrainiangiftshop.com/</a:t>
            </a:r>
            <a:r>
              <a:rPr lang="en-US" dirty="0"/>
              <a:t> - Ukrainian Gift Shop – My source for supplies</a:t>
            </a:r>
          </a:p>
          <a:p>
            <a:r>
              <a:rPr lang="en-US" u="sng" dirty="0">
                <a:hlinkClick r:id="rId4"/>
              </a:rPr>
              <a:t>http://www.archangelsbooks.com/</a:t>
            </a:r>
            <a:r>
              <a:rPr lang="en-US" dirty="0"/>
              <a:t> - Archangels Books – St. Louis shop with egg supplies</a:t>
            </a:r>
          </a:p>
          <a:p>
            <a:endParaRPr lang="en-US" dirty="0"/>
          </a:p>
          <a:p>
            <a:r>
              <a:rPr lang="en-US" dirty="0">
                <a:hlinkClick r:id="rId5"/>
              </a:rPr>
              <a:t>http://www.archreactor.org</a:t>
            </a:r>
            <a:r>
              <a:rPr lang="en-US" dirty="0"/>
              <a:t> - Arch Reactor – St Louis Maker Space</a:t>
            </a:r>
          </a:p>
          <a:p>
            <a:endParaRPr lang="en-US" dirty="0"/>
          </a:p>
        </p:txBody>
      </p:sp>
    </p:spTree>
    <p:extLst>
      <p:ext uri="{BB962C8B-B14F-4D97-AF65-F5344CB8AC3E}">
        <p14:creationId xmlns:p14="http://schemas.microsoft.com/office/powerpoint/2010/main" val="170582719"/>
      </p:ext>
    </p:extLst>
  </p:cSld>
  <p:clrMapOvr>
    <a:masterClrMapping/>
  </p:clrMapOvr>
  <p:transition spd="slow" advTm="7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1040"/>
            <a:ext cx="10515600" cy="687264"/>
          </a:xfrm>
        </p:spPr>
        <p:txBody>
          <a:bodyPr>
            <a:noAutofit/>
          </a:bodyPr>
          <a:lstStyle/>
          <a:p>
            <a:pPr marL="0" indent="0" algn="ctr">
              <a:buNone/>
            </a:pPr>
            <a:r>
              <a:rPr lang="en-US" sz="2800" dirty="0"/>
              <a:t>Some people draw pictures and patterns with white crayon </a:t>
            </a:r>
            <a:br>
              <a:rPr lang="en-US" sz="2800" dirty="0"/>
            </a:br>
            <a:r>
              <a:rPr lang="en-US" sz="2800" dirty="0"/>
              <a:t>before dyeing their eggs</a:t>
            </a:r>
          </a:p>
          <a:p>
            <a:pPr marL="0" indent="0" algn="ctr">
              <a:buNone/>
            </a:pPr>
            <a:endParaRPr lang="en-US" sz="2800" dirty="0"/>
          </a:p>
        </p:txBody>
      </p:sp>
      <p:pic>
        <p:nvPicPr>
          <p:cNvPr id="4" name="Picture 3" descr="http://1zorh2ql36f1uznmp23c6he3.wpengine.netdna-cdn.com/wp-content/uploads/2015/03/easter-egg-decorating_3.jpg"/>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069538"/>
            <a:ext cx="5943600" cy="3562985"/>
          </a:xfrm>
          <a:prstGeom prst="rect">
            <a:avLst/>
          </a:prstGeom>
          <a:noFill/>
          <a:ln>
            <a:noFill/>
          </a:ln>
        </p:spPr>
      </p:pic>
    </p:spTree>
    <p:extLst>
      <p:ext uri="{BB962C8B-B14F-4D97-AF65-F5344CB8AC3E}">
        <p14:creationId xmlns:p14="http://schemas.microsoft.com/office/powerpoint/2010/main" val="808126780"/>
      </p:ext>
    </p:extLst>
  </p:cSld>
  <p:clrMapOvr>
    <a:masterClrMapping/>
  </p:clrMapOvr>
  <p:transition spd="slow" advTm="7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5844"/>
            <a:ext cx="10515600" cy="1046284"/>
          </a:xfrm>
        </p:spPr>
        <p:txBody>
          <a:bodyPr>
            <a:noAutofit/>
          </a:bodyPr>
          <a:lstStyle/>
          <a:p>
            <a:pPr marL="0" indent="0" algn="ctr">
              <a:buNone/>
            </a:pPr>
            <a:r>
              <a:rPr lang="en-US" sz="3200" dirty="0"/>
              <a:t>The Ukrainian people use fine tools to “write” onto eggs with wax and use beautiful dyes to make gorgeous eggs.</a:t>
            </a:r>
          </a:p>
        </p:txBody>
      </p:sp>
      <p:pic>
        <p:nvPicPr>
          <p:cNvPr id="4" name="Picture 3" descr="https://archreactor.org/sites/default/files/Myles1_0.jpe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850" y="1764969"/>
            <a:ext cx="3457575" cy="4183075"/>
          </a:xfrm>
          <a:prstGeom prst="rect">
            <a:avLst/>
          </a:prstGeom>
          <a:noFill/>
          <a:ln>
            <a:noFill/>
          </a:ln>
        </p:spPr>
      </p:pic>
      <p:pic>
        <p:nvPicPr>
          <p:cNvPr id="5" name="Picture 4" descr="https://archreactor.org/sites/default/files/Di10_0.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5324" y="1776129"/>
            <a:ext cx="3101352" cy="4171915"/>
          </a:xfrm>
          <a:prstGeom prst="rect">
            <a:avLst/>
          </a:prstGeom>
          <a:noFill/>
          <a:ln>
            <a:noFill/>
          </a:ln>
        </p:spPr>
      </p:pic>
      <p:pic>
        <p:nvPicPr>
          <p:cNvPr id="1026" name="Picture 2" descr="https://scontent-ord1-1.xx.fbcdn.net/hphotos-xlp1/v/t1.0-9/11069629_10152937095843439_850854481208893798_n.jpg?oh=7930196ba2b9e25fa563c0d51e3346d6&amp;oe=578A387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575" y="1764969"/>
            <a:ext cx="3233234" cy="417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402796"/>
      </p:ext>
    </p:extLst>
  </p:cSld>
  <p:clrMapOvr>
    <a:masterClrMapping/>
  </p:clrMapOvr>
  <p:transition spd="slow" advTm="7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91309"/>
            <a:ext cx="9601196" cy="589084"/>
          </a:xfrm>
        </p:spPr>
        <p:txBody>
          <a:bodyPr>
            <a:normAutofit fontScale="90000"/>
          </a:bodyPr>
          <a:lstStyle/>
          <a:p>
            <a:r>
              <a:rPr lang="en-US" dirty="0"/>
              <a:t>History and Symbolism</a:t>
            </a:r>
          </a:p>
        </p:txBody>
      </p:sp>
      <p:sp>
        <p:nvSpPr>
          <p:cNvPr id="4" name="Content Placeholder 3"/>
          <p:cNvSpPr>
            <a:spLocks noGrp="1"/>
          </p:cNvSpPr>
          <p:nvPr>
            <p:ph sz="half" idx="1"/>
          </p:nvPr>
        </p:nvSpPr>
        <p:spPr>
          <a:xfrm>
            <a:off x="1298448" y="1477108"/>
            <a:ext cx="4718304" cy="4393340"/>
          </a:xfrm>
        </p:spPr>
        <p:txBody>
          <a:bodyPr>
            <a:normAutofit/>
          </a:bodyPr>
          <a:lstStyle/>
          <a:p>
            <a:r>
              <a:rPr lang="en-US" dirty="0"/>
              <a:t>The Ukrainian people have been decorating eggs for several thousand years.     The colors and patterns chosen have taken on special meanings over time.   Traditional designs have “meanings” and by considering pattern and color it’s possible to design an egg with very specific meanings.</a:t>
            </a:r>
          </a:p>
          <a:p>
            <a:pPr marL="0" indent="0">
              <a:buNone/>
            </a:pPr>
            <a:endParaRPr lang="en-US" dirty="0"/>
          </a:p>
        </p:txBody>
      </p:sp>
      <p:sp>
        <p:nvSpPr>
          <p:cNvPr id="5" name="Content Placeholder 4"/>
          <p:cNvSpPr>
            <a:spLocks noGrp="1"/>
          </p:cNvSpPr>
          <p:nvPr>
            <p:ph sz="half" idx="2"/>
          </p:nvPr>
        </p:nvSpPr>
        <p:spPr>
          <a:xfrm>
            <a:off x="6181344" y="1477108"/>
            <a:ext cx="4718304" cy="4393340"/>
          </a:xfrm>
        </p:spPr>
        <p:txBody>
          <a:bodyPr>
            <a:normAutofit/>
          </a:bodyPr>
          <a:lstStyle/>
          <a:p>
            <a:r>
              <a:rPr lang="en-US" dirty="0"/>
              <a:t>Colors:</a:t>
            </a:r>
          </a:p>
          <a:p>
            <a:endParaRPr lang="en-US" dirty="0"/>
          </a:p>
        </p:txBody>
      </p:sp>
      <p:pic>
        <p:nvPicPr>
          <p:cNvPr id="6" name="Picture 5" descr="https://encrypted-tbn3.gstatic.com/images?q=tbn:ANd9GcTBpKkOPMtS8v4cqFARoaz9gdnhrgTiD37ICKxhASg7n665Q6Rvc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8932" y="2114525"/>
            <a:ext cx="4243128" cy="3495700"/>
          </a:xfrm>
          <a:prstGeom prst="rect">
            <a:avLst/>
          </a:prstGeom>
          <a:noFill/>
          <a:ln>
            <a:noFill/>
          </a:ln>
        </p:spPr>
      </p:pic>
    </p:spTree>
    <p:extLst>
      <p:ext uri="{BB962C8B-B14F-4D97-AF65-F5344CB8AC3E}">
        <p14:creationId xmlns:p14="http://schemas.microsoft.com/office/powerpoint/2010/main" val="3561263520"/>
      </p:ext>
    </p:extLst>
  </p:cSld>
  <p:clrMapOvr>
    <a:masterClrMapping/>
  </p:clrMapOvr>
  <p:transition spd="slow" advTm="7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extLst>
              <a:ext uri="{28A0092B-C50C-407E-A947-70E740481C1C}">
                <a14:useLocalDpi xmlns:a14="http://schemas.microsoft.com/office/drawing/2010/main" val="0"/>
              </a:ext>
            </a:extLst>
          </a:blip>
          <a:srcRect b="68428"/>
          <a:stretch/>
        </p:blipFill>
        <p:spPr bwMode="auto">
          <a:xfrm>
            <a:off x="962660" y="1040764"/>
            <a:ext cx="5199380" cy="2121535"/>
          </a:xfrm>
          <a:prstGeom prst="rect">
            <a:avLst/>
          </a:prstGeom>
          <a:noFill/>
          <a:ln>
            <a:noFill/>
          </a:ln>
        </p:spPr>
      </p:pic>
      <p:pic>
        <p:nvPicPr>
          <p:cNvPr id="6" name="Picture 5"/>
          <p:cNvPicPr/>
          <p:nvPr/>
        </p:nvPicPr>
        <p:blipFill rotWithShape="1">
          <a:blip r:embed="rId2">
            <a:extLst>
              <a:ext uri="{28A0092B-C50C-407E-A947-70E740481C1C}">
                <a14:useLocalDpi xmlns:a14="http://schemas.microsoft.com/office/drawing/2010/main" val="0"/>
              </a:ext>
            </a:extLst>
          </a:blip>
          <a:srcRect t="27499" b="39794"/>
          <a:stretch/>
        </p:blipFill>
        <p:spPr bwMode="auto">
          <a:xfrm>
            <a:off x="6162040" y="1040765"/>
            <a:ext cx="5199380" cy="2197735"/>
          </a:xfrm>
          <a:prstGeom prst="rect">
            <a:avLst/>
          </a:prstGeom>
          <a:noFill/>
          <a:ln>
            <a:noFill/>
          </a:ln>
        </p:spPr>
      </p:pic>
      <p:pic>
        <p:nvPicPr>
          <p:cNvPr id="7" name="Picture 6"/>
          <p:cNvPicPr/>
          <p:nvPr/>
        </p:nvPicPr>
        <p:blipFill rotWithShape="1">
          <a:blip r:embed="rId2">
            <a:extLst>
              <a:ext uri="{28A0092B-C50C-407E-A947-70E740481C1C}">
                <a14:useLocalDpi xmlns:a14="http://schemas.microsoft.com/office/drawing/2010/main" val="0"/>
              </a:ext>
            </a:extLst>
          </a:blip>
          <a:srcRect t="61907"/>
          <a:stretch/>
        </p:blipFill>
        <p:spPr bwMode="auto">
          <a:xfrm>
            <a:off x="3562350" y="3076575"/>
            <a:ext cx="5199380" cy="2559685"/>
          </a:xfrm>
          <a:prstGeom prst="rect">
            <a:avLst/>
          </a:prstGeom>
          <a:noFill/>
          <a:ln>
            <a:noFill/>
          </a:ln>
        </p:spPr>
      </p:pic>
    </p:spTree>
    <p:extLst>
      <p:ext uri="{BB962C8B-B14F-4D97-AF65-F5344CB8AC3E}">
        <p14:creationId xmlns:p14="http://schemas.microsoft.com/office/powerpoint/2010/main" val="3569076116"/>
      </p:ext>
    </p:extLst>
  </p:cSld>
  <p:clrMapOvr>
    <a:masterClrMapping/>
  </p:clrMapOvr>
  <p:transition spd="slow" advTm="7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2300"/>
            <a:ext cx="10515600" cy="821991"/>
          </a:xfrm>
        </p:spPr>
        <p:txBody>
          <a:bodyPr>
            <a:noAutofit/>
          </a:bodyPr>
          <a:lstStyle/>
          <a:p>
            <a:r>
              <a:rPr lang="en-US" sz="4000" dirty="0"/>
              <a:t>Materials Needed:</a:t>
            </a:r>
          </a:p>
        </p:txBody>
      </p:sp>
      <p:sp>
        <p:nvSpPr>
          <p:cNvPr id="3" name="Content Placeholder 2"/>
          <p:cNvSpPr>
            <a:spLocks noGrp="1"/>
          </p:cNvSpPr>
          <p:nvPr>
            <p:ph idx="1"/>
          </p:nvPr>
        </p:nvSpPr>
        <p:spPr>
          <a:xfrm>
            <a:off x="838200" y="1315453"/>
            <a:ext cx="10515600" cy="4861510"/>
          </a:xfrm>
        </p:spPr>
        <p:txBody>
          <a:bodyPr/>
          <a:lstStyle/>
          <a:p>
            <a:r>
              <a:rPr lang="en-US" dirty="0"/>
              <a:t>Raw Eggs at Room Temperature</a:t>
            </a:r>
          </a:p>
          <a:p>
            <a:r>
              <a:rPr lang="en-US" dirty="0"/>
              <a:t>A pencil (but not the eraser!!)</a:t>
            </a:r>
          </a:p>
          <a:p>
            <a:r>
              <a:rPr lang="en-US" dirty="0"/>
              <a:t>Pure Beeswax</a:t>
            </a:r>
          </a:p>
          <a:p>
            <a:r>
              <a:rPr lang="en-US" dirty="0"/>
              <a:t>A stylus – or kistka</a:t>
            </a:r>
          </a:p>
          <a:p>
            <a:endParaRPr lang="en-US" dirty="0"/>
          </a:p>
          <a:p>
            <a:endParaRPr lang="en-US" dirty="0"/>
          </a:p>
          <a:p>
            <a:r>
              <a:rPr lang="en-US" dirty="0"/>
              <a:t>A selection of dyes (pre-packaged to make 1 pint of dye)</a:t>
            </a:r>
          </a:p>
          <a:p>
            <a:endParaRPr lang="en-US" dirty="0"/>
          </a:p>
          <a:p>
            <a:pPr marL="0" indent="0">
              <a:buNone/>
            </a:pPr>
            <a:endParaRPr lang="en-US" dirty="0"/>
          </a:p>
        </p:txBody>
      </p:sp>
      <p:pic>
        <p:nvPicPr>
          <p:cNvPr id="4" name="Picture 3" descr="https://upload.wikimedia.org/wikipedia/commons/thumb/f/f2/UkieStyluses.jpg/220px-UkieStylus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2052" y="2526947"/>
            <a:ext cx="1641513" cy="1482785"/>
          </a:xfrm>
          <a:prstGeom prst="rect">
            <a:avLst/>
          </a:prstGeom>
          <a:noFill/>
          <a:ln>
            <a:solidFill>
              <a:schemeClr val="accent1"/>
            </a:solidFill>
          </a:ln>
        </p:spPr>
      </p:pic>
      <p:pic>
        <p:nvPicPr>
          <p:cNvPr id="5" name="Picture 4" descr="Luba's Electric Kistka - SINGLE TI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9446" y="2526946"/>
            <a:ext cx="2000329" cy="1482785"/>
          </a:xfrm>
          <a:prstGeom prst="rect">
            <a:avLst/>
          </a:prstGeom>
          <a:noFill/>
          <a:ln>
            <a:solidFill>
              <a:schemeClr val="accent1"/>
            </a:solidFill>
          </a:ln>
        </p:spPr>
      </p:pic>
      <p:sp>
        <p:nvSpPr>
          <p:cNvPr id="6" name="TextBox 5"/>
          <p:cNvSpPr txBox="1">
            <a:spLocks noChangeAspect="1"/>
          </p:cNvSpPr>
          <p:nvPr/>
        </p:nvSpPr>
        <p:spPr>
          <a:xfrm>
            <a:off x="4662053" y="4082999"/>
            <a:ext cx="4609166" cy="338554"/>
          </a:xfrm>
          <a:prstGeom prst="rect">
            <a:avLst/>
          </a:prstGeom>
          <a:noFill/>
        </p:spPr>
        <p:txBody>
          <a:bodyPr wrap="square" rtlCol="0">
            <a:spAutoFit/>
          </a:bodyPr>
          <a:lstStyle/>
          <a:p>
            <a:r>
              <a:rPr lang="en-US" sz="1600" dirty="0"/>
              <a:t>Heated By Candle Flame       Or        Electric</a:t>
            </a:r>
          </a:p>
        </p:txBody>
      </p:sp>
      <p:pic>
        <p:nvPicPr>
          <p:cNvPr id="7" name="Picture 6" descr="http://www.ukrainiangiftshop.com/images/dyeset.jpg"/>
          <p:cNvPicPr/>
          <p:nvPr/>
        </p:nvPicPr>
        <p:blipFill>
          <a:blip r:embed="rId4">
            <a:extLst>
              <a:ext uri="{28A0092B-C50C-407E-A947-70E740481C1C}">
                <a14:useLocalDpi xmlns:a14="http://schemas.microsoft.com/office/drawing/2010/main" val="0"/>
              </a:ext>
            </a:extLst>
          </a:blip>
          <a:srcRect/>
          <a:stretch>
            <a:fillRect/>
          </a:stretch>
        </p:blipFill>
        <p:spPr bwMode="auto">
          <a:xfrm>
            <a:off x="8262592" y="4554977"/>
            <a:ext cx="2371090" cy="1658620"/>
          </a:xfrm>
          <a:prstGeom prst="rect">
            <a:avLst/>
          </a:prstGeom>
          <a:noFill/>
          <a:ln>
            <a:noFill/>
          </a:ln>
        </p:spPr>
      </p:pic>
    </p:spTree>
    <p:extLst>
      <p:ext uri="{BB962C8B-B14F-4D97-AF65-F5344CB8AC3E}">
        <p14:creationId xmlns:p14="http://schemas.microsoft.com/office/powerpoint/2010/main" val="3946731838"/>
      </p:ext>
    </p:extLst>
  </p:cSld>
  <p:clrMapOvr>
    <a:masterClrMapping/>
  </p:clrMapOvr>
  <p:transition spd="slow" advTm="7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00100"/>
            <a:ext cx="9601196" cy="828675"/>
          </a:xfrm>
        </p:spPr>
        <p:txBody>
          <a:bodyPr/>
          <a:lstStyle/>
          <a:p>
            <a:r>
              <a:rPr lang="en-US" b="1" dirty="0">
                <a:solidFill>
                  <a:srgbClr val="FF0000"/>
                </a:solidFill>
              </a:rPr>
              <a:t>REMEMBER!</a:t>
            </a:r>
          </a:p>
        </p:txBody>
      </p:sp>
      <p:sp>
        <p:nvSpPr>
          <p:cNvPr id="3" name="Content Placeholder 2"/>
          <p:cNvSpPr>
            <a:spLocks noGrp="1"/>
          </p:cNvSpPr>
          <p:nvPr>
            <p:ph idx="1"/>
          </p:nvPr>
        </p:nvSpPr>
        <p:spPr>
          <a:xfrm>
            <a:off x="1295401" y="1914525"/>
            <a:ext cx="9601196" cy="3961343"/>
          </a:xfrm>
        </p:spPr>
        <p:txBody>
          <a:bodyPr/>
          <a:lstStyle/>
          <a:p>
            <a:r>
              <a:rPr lang="en-US" dirty="0"/>
              <a:t>You are going to work with raw eggs and will not drain the egg until completely finished.    </a:t>
            </a:r>
          </a:p>
          <a:p>
            <a:r>
              <a:rPr lang="en-US" dirty="0"/>
              <a:t>The dyes you will use are not safe to eat, so please do not eat the eggs.    </a:t>
            </a:r>
            <a:r>
              <a:rPr lang="en-US" u="sng" dirty="0"/>
              <a:t>This is art, not food.</a:t>
            </a:r>
          </a:p>
          <a:p>
            <a:r>
              <a:rPr lang="en-US" dirty="0"/>
              <a:t>Start with eggs at room temperature and leave them out!    If you chill the egg once you’ve begun decorating it will harden the wax which can flake off, and condensation on a cold eggshell will cause the water-soluble dyes to run.     Contrary to popular belief, eggs will not spoil for at least a week or two.</a:t>
            </a:r>
          </a:p>
        </p:txBody>
      </p:sp>
    </p:spTree>
    <p:extLst>
      <p:ext uri="{BB962C8B-B14F-4D97-AF65-F5344CB8AC3E}">
        <p14:creationId xmlns:p14="http://schemas.microsoft.com/office/powerpoint/2010/main" val="2668139762"/>
      </p:ext>
    </p:extLst>
  </p:cSld>
  <p:clrMapOvr>
    <a:masterClrMapping/>
  </p:clrMapOvr>
  <p:transition spd="slow"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1960"/>
            <a:ext cx="10515600" cy="796925"/>
          </a:xfrm>
        </p:spPr>
        <p:txBody>
          <a:bodyPr/>
          <a:lstStyle/>
          <a:p>
            <a:r>
              <a:rPr lang="en-US" dirty="0"/>
              <a:t>Process:</a:t>
            </a:r>
          </a:p>
        </p:txBody>
      </p:sp>
      <p:sp>
        <p:nvSpPr>
          <p:cNvPr id="3" name="Content Placeholder 2"/>
          <p:cNvSpPr>
            <a:spLocks noGrp="1"/>
          </p:cNvSpPr>
          <p:nvPr>
            <p:ph idx="1"/>
          </p:nvPr>
        </p:nvSpPr>
        <p:spPr>
          <a:xfrm>
            <a:off x="838200" y="1295400"/>
            <a:ext cx="10515600" cy="4881563"/>
          </a:xfrm>
        </p:spPr>
        <p:txBody>
          <a:bodyPr/>
          <a:lstStyle/>
          <a:p>
            <a:pPr marL="514350" indent="-514350">
              <a:buFont typeface="+mj-lt"/>
              <a:buAutoNum type="arabicPeriod"/>
            </a:pPr>
            <a:r>
              <a:rPr lang="en-US" dirty="0"/>
              <a:t>Start by sketching a design on your raw egg with pencil  (do not use the eraser, it can scratch the shell)</a:t>
            </a:r>
            <a:br>
              <a:rPr lang="en-US" dirty="0"/>
            </a:br>
            <a:r>
              <a:rPr lang="en-US" dirty="0"/>
              <a:t>Start with major divisions, using whichever is most appropriate for your final design</a:t>
            </a:r>
          </a:p>
        </p:txBody>
      </p:sp>
      <p:pic>
        <p:nvPicPr>
          <p:cNvPr id="6" name="Picture 5" descr="http://www.pysanky.info/Divisions/Divisions_Home_files/divisions0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3143" y="3303947"/>
            <a:ext cx="9605714" cy="2194560"/>
          </a:xfrm>
          <a:prstGeom prst="rect">
            <a:avLst/>
          </a:prstGeom>
          <a:noFill/>
          <a:ln>
            <a:noFill/>
          </a:ln>
        </p:spPr>
      </p:pic>
    </p:spTree>
    <p:extLst>
      <p:ext uri="{BB962C8B-B14F-4D97-AF65-F5344CB8AC3E}">
        <p14:creationId xmlns:p14="http://schemas.microsoft.com/office/powerpoint/2010/main" val="4238662495"/>
      </p:ext>
    </p:extLst>
  </p:cSld>
  <p:clrMapOvr>
    <a:masterClrMapping/>
  </p:clrMapOvr>
  <p:transition spd="slow" advTm="7000">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443</TotalTime>
  <Words>857</Words>
  <Application>Microsoft Office PowerPoint</Application>
  <PresentationFormat>Widescreen</PresentationFormat>
  <Paragraphs>65</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Garamond</vt:lpstr>
      <vt:lpstr>Organic</vt:lpstr>
      <vt:lpstr>PYSANKY: Ukrainian Easter Eggs</vt:lpstr>
      <vt:lpstr>PowerPoint Presentation</vt:lpstr>
      <vt:lpstr>PowerPoint Presentation</vt:lpstr>
      <vt:lpstr>PowerPoint Presentation</vt:lpstr>
      <vt:lpstr>History and Symbolism</vt:lpstr>
      <vt:lpstr>PowerPoint Presentation</vt:lpstr>
      <vt:lpstr>Materials Needed:</vt:lpstr>
      <vt:lpstr>REMEMBER!</vt:lpstr>
      <vt:lpstr>Process:</vt:lpstr>
      <vt:lpstr>Process (cont.):</vt:lpstr>
      <vt:lpstr>Process (cont.):</vt:lpstr>
      <vt:lpstr>Process (cont.):</vt:lpstr>
      <vt:lpstr>Process (cont.):</vt:lpstr>
      <vt:lpstr>Remember:</vt:lpstr>
      <vt:lpstr>Process (cont.):</vt:lpstr>
      <vt:lpstr>Process (cont.):</vt:lpstr>
      <vt:lpstr>Process (cont.):</vt:lpstr>
      <vt:lpstr>The Finished Product</vt:lpstr>
      <vt:lpstr>The Full Process</vt:lpstr>
      <vt:lpstr>Even Beginners Can Make Beautiful Eggs</vt:lpstr>
      <vt:lpstr>Even Beginners Can Make Beautiful Eggs</vt:lpstr>
      <vt:lpstr>It’s also fun to start with a brown egg, draw a pattern in wax, then dip into a mild acid bath.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PYSANKY: Ukrainian Easter Eggs</dc:title>
  <dc:creator>Maker</dc:creator>
  <cp:lastModifiedBy>Maker</cp:lastModifiedBy>
  <cp:revision>36</cp:revision>
  <dcterms:created xsi:type="dcterms:W3CDTF">2016-03-14T01:13:34Z</dcterms:created>
  <dcterms:modified xsi:type="dcterms:W3CDTF">2016-03-16T03:12:28Z</dcterms:modified>
</cp:coreProperties>
</file>